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F927B6-24B9-48BA-92B3-FC635D91AC3C}" type="datetimeFigureOut">
              <a:rPr lang="en-US" smtClean="0"/>
              <a:pPr/>
              <a:t>3/1/2007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B80C0B-886C-4E87-955F-9C48256F6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6862" y="914400"/>
            <a:ext cx="76674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Articles</a:t>
            </a:r>
          </a:p>
          <a:p>
            <a:endParaRPr lang="en-US" sz="2400" b="1" dirty="0"/>
          </a:p>
          <a:p>
            <a:r>
              <a:rPr lang="en-US" sz="2400" dirty="0" smtClean="0"/>
              <a:t>There are two articles in English-  the Indefinite and the </a:t>
            </a:r>
          </a:p>
          <a:p>
            <a:r>
              <a:rPr lang="en-US" sz="2400" dirty="0" smtClean="0"/>
              <a:t>Definite article. They come before nouns.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 or An is called the indefinite article because it doesn’t </a:t>
            </a:r>
          </a:p>
          <a:p>
            <a:r>
              <a:rPr lang="en-US" sz="2400" dirty="0" smtClean="0"/>
              <a:t>      refer to a </a:t>
            </a:r>
            <a:r>
              <a:rPr lang="en-US" sz="2400" dirty="0" err="1" smtClean="0"/>
              <a:t>apartucular</a:t>
            </a:r>
            <a:r>
              <a:rPr lang="en-US" sz="2400" dirty="0" smtClean="0"/>
              <a:t> person or thing.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is called the definite article because it points out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some particular person or thing.</a:t>
            </a:r>
          </a:p>
          <a:p>
            <a:endParaRPr lang="en-US" sz="2400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543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d) With languages</a:t>
            </a:r>
          </a:p>
          <a:p>
            <a:r>
              <a:rPr lang="en-US" dirty="0" smtClean="0"/>
              <a:t>e.g. English, Hindi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+mj-lt"/>
              </a:rPr>
              <a:t>e) Before the names of days, months and seasons</a:t>
            </a:r>
          </a:p>
          <a:p>
            <a:endParaRPr lang="en-US" dirty="0" smtClean="0"/>
          </a:p>
          <a:p>
            <a:r>
              <a:rPr lang="en-US" dirty="0" smtClean="0"/>
              <a:t>e.g. May is the hottest month.</a:t>
            </a:r>
          </a:p>
          <a:p>
            <a:r>
              <a:rPr lang="en-US" dirty="0" smtClean="0"/>
              <a:t>        Sunday is a holiday.</a:t>
            </a:r>
          </a:p>
          <a:p>
            <a:r>
              <a:rPr lang="en-US" dirty="0" smtClean="0"/>
              <a:t>        I like winter.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+mj-lt"/>
              </a:rPr>
              <a:t>f) Before </a:t>
            </a:r>
            <a:r>
              <a:rPr lang="en-US" sz="2400" b="1" i="1" dirty="0" smtClean="0">
                <a:latin typeface="+mj-lt"/>
              </a:rPr>
              <a:t>school, college, university church, hospital, prison </a:t>
            </a:r>
            <a:r>
              <a:rPr lang="en-US" sz="2400" b="1" dirty="0" smtClean="0">
                <a:latin typeface="+mj-lt"/>
              </a:rPr>
              <a:t>when these places are used for their primary purpose.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E.g. My friend is in hospital.</a:t>
            </a:r>
          </a:p>
          <a:p>
            <a:r>
              <a:rPr lang="en-US" sz="2000" dirty="0" smtClean="0">
                <a:latin typeface="+mj-lt"/>
              </a:rPr>
              <a:t>We go to church on Sundays.</a:t>
            </a:r>
          </a:p>
          <a:p>
            <a:r>
              <a:rPr lang="en-US" sz="2400" dirty="0" smtClean="0">
                <a:latin typeface="+mj-lt"/>
              </a:rPr>
              <a:t>       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g) Before names of relations like father, mother, aunt,</a:t>
            </a:r>
          </a:p>
          <a:p>
            <a:r>
              <a:rPr lang="en-US" sz="2400" b="1" dirty="0" smtClean="0">
                <a:latin typeface="+mj-lt"/>
              </a:rPr>
              <a:t>Uncle and also cook, nurse.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dirty="0" smtClean="0"/>
              <a:t> e.g. a) Father has returned.</a:t>
            </a:r>
          </a:p>
          <a:p>
            <a:r>
              <a:rPr lang="en-US" dirty="0" smtClean="0"/>
              <a:t>         b) Aunt wants you to see her.</a:t>
            </a:r>
          </a:p>
          <a:p>
            <a:r>
              <a:rPr lang="en-US" dirty="0" smtClean="0"/>
              <a:t>          c) Cook has given notice.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+mj-lt"/>
              </a:rPr>
              <a:t>h) Before predictive nouns denoting a unique position.</a:t>
            </a:r>
          </a:p>
          <a:p>
            <a:endParaRPr lang="en-US" dirty="0" smtClean="0"/>
          </a:p>
          <a:p>
            <a:r>
              <a:rPr lang="en-US" dirty="0" smtClean="0"/>
              <a:t>e.g. a)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Banerji</a:t>
            </a:r>
            <a:r>
              <a:rPr lang="en-US" dirty="0" smtClean="0"/>
              <a:t> became </a:t>
            </a:r>
            <a:r>
              <a:rPr lang="en-US" i="1" dirty="0" smtClean="0"/>
              <a:t>principal</a:t>
            </a:r>
            <a:r>
              <a:rPr lang="en-US" dirty="0" smtClean="0"/>
              <a:t> of the college.</a:t>
            </a:r>
          </a:p>
          <a:p>
            <a:r>
              <a:rPr lang="en-US" dirty="0" smtClean="0"/>
              <a:t>         b) He was elected </a:t>
            </a:r>
            <a:r>
              <a:rPr lang="en-US" i="1" dirty="0" smtClean="0"/>
              <a:t>chairman</a:t>
            </a:r>
            <a:r>
              <a:rPr lang="en-US" dirty="0" smtClean="0"/>
              <a:t> of the board.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+mj-lt"/>
              </a:rPr>
              <a:t>i) In certain phrases:</a:t>
            </a:r>
          </a:p>
          <a:p>
            <a:r>
              <a:rPr lang="en-US" sz="2000" dirty="0" smtClean="0">
                <a:latin typeface="+mj-lt"/>
              </a:rPr>
              <a:t>e.g. at home, in hand, in debt, by train, by land, by name, on foot, at ease, under ground, at sunrise, at sunset, at noon , at night, on demand, on earth, 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514600"/>
            <a:ext cx="3704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+mj-lt"/>
              </a:rPr>
              <a:t>Thank You</a:t>
            </a:r>
            <a:endParaRPr lang="en-US" sz="66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1229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Indefinite Article - A/ An</a:t>
            </a:r>
          </a:p>
          <a:p>
            <a:endParaRPr lang="en-US" sz="2800" b="1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The choice between a and an is determined by sound.</a:t>
            </a:r>
          </a:p>
          <a:p>
            <a:r>
              <a:rPr lang="en-US" sz="2800" dirty="0" smtClean="0"/>
              <a:t> Both are used before a singular countable noun.</a:t>
            </a:r>
          </a:p>
          <a:p>
            <a:r>
              <a:rPr lang="en-US" sz="2800" dirty="0" smtClean="0"/>
              <a:t>e.g. A cat, a ball, a Pen, an orange.</a:t>
            </a:r>
          </a:p>
          <a:p>
            <a:endParaRPr lang="en-US" sz="2800" dirty="0" smtClean="0"/>
          </a:p>
          <a:p>
            <a:r>
              <a:rPr lang="en-US" sz="2800" b="1" dirty="0" smtClean="0"/>
              <a:t>A is used before</a:t>
            </a:r>
          </a:p>
          <a:p>
            <a:r>
              <a:rPr lang="en-US" sz="2000" dirty="0" smtClean="0"/>
              <a:t>i) Words beginning with a consonant sound.</a:t>
            </a:r>
          </a:p>
          <a:p>
            <a:r>
              <a:rPr lang="en-US" sz="2000" dirty="0" smtClean="0"/>
              <a:t>e.g. A boy, a girl, a chair, a book…</a:t>
            </a:r>
          </a:p>
          <a:p>
            <a:r>
              <a:rPr lang="en-US" sz="2000" dirty="0" smtClean="0"/>
              <a:t> also a university , a union, a European, a unicorn, a useful article</a:t>
            </a:r>
          </a:p>
          <a:p>
            <a:r>
              <a:rPr lang="en-US" sz="2000" dirty="0" smtClean="0"/>
              <a:t>Note-  these words ( University, Union etc.) begin with a consonant sound </a:t>
            </a:r>
          </a:p>
          <a:p>
            <a:r>
              <a:rPr lang="en-US" sz="2000" dirty="0" smtClean="0"/>
              <a:t>, that of ‘</a:t>
            </a:r>
            <a:r>
              <a:rPr lang="en-US" sz="2000" b="1" dirty="0" err="1"/>
              <a:t>y</a:t>
            </a:r>
            <a:r>
              <a:rPr lang="en-US" sz="2000" b="1" dirty="0" err="1" smtClean="0"/>
              <a:t>u</a:t>
            </a:r>
            <a:r>
              <a:rPr lang="en-US" sz="2000" b="1" dirty="0" smtClean="0"/>
              <a:t>’</a:t>
            </a:r>
            <a:endParaRPr lang="en-US" sz="2000" b="1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71076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Note  the use of ‘A’ in the following:</a:t>
            </a:r>
          </a:p>
          <a:p>
            <a:endParaRPr lang="en-US" sz="2400" b="1" dirty="0" smtClean="0"/>
          </a:p>
          <a:p>
            <a:r>
              <a:rPr lang="en-US" sz="2400" dirty="0" smtClean="0"/>
              <a:t>A noise,  a pity, a shame, a nuisance , a bad cold.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The use of An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sz="2000" dirty="0"/>
              <a:t>I</a:t>
            </a:r>
            <a:r>
              <a:rPr lang="en-US" sz="2000" dirty="0" smtClean="0"/>
              <a:t>t is used before  words  beginning with a vowel sound. </a:t>
            </a:r>
          </a:p>
          <a:p>
            <a:endParaRPr lang="en-US" sz="2000" dirty="0" smtClean="0"/>
          </a:p>
          <a:p>
            <a:r>
              <a:rPr lang="en-US" sz="2000" dirty="0" smtClean="0"/>
              <a:t>e.g.  An umbrella, an opportunity,</a:t>
            </a:r>
          </a:p>
          <a:p>
            <a:r>
              <a:rPr lang="en-US" sz="2000" dirty="0" smtClean="0"/>
              <a:t>Also an honest boy ,an honorable person, an M.P; An S.P., An M.L.A.</a:t>
            </a:r>
          </a:p>
          <a:p>
            <a:endParaRPr lang="en-US" sz="2000" dirty="0" smtClean="0"/>
          </a:p>
          <a:p>
            <a:r>
              <a:rPr lang="en-US" sz="2000" b="1" dirty="0" smtClean="0"/>
              <a:t>Note</a:t>
            </a:r>
            <a:r>
              <a:rPr lang="en-US" sz="2000" dirty="0" smtClean="0"/>
              <a:t>:  words ( honest…M.P.) are pronounced with a vowel sound.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7614200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Use  of  the  Definite  Article:  “The’’</a:t>
            </a:r>
          </a:p>
          <a:p>
            <a:endParaRPr lang="en-US" sz="2400" b="1" dirty="0"/>
          </a:p>
          <a:p>
            <a:pPr marL="457200" indent="-457200">
              <a:buAutoNum type="alphaLcParenR"/>
            </a:pPr>
            <a:r>
              <a:rPr lang="en-US" sz="2400" b="1" dirty="0" smtClean="0"/>
              <a:t>When we talk about a particular person or thing</a:t>
            </a:r>
            <a:r>
              <a:rPr lang="en-US" sz="2400" dirty="0" smtClean="0"/>
              <a:t>.</a:t>
            </a:r>
          </a:p>
          <a:p>
            <a:pPr marL="457200" indent="-457200"/>
            <a:r>
              <a:rPr lang="en-US" sz="2400" b="1" dirty="0"/>
              <a:t> </a:t>
            </a:r>
            <a:r>
              <a:rPr lang="en-US" sz="2000" b="1" dirty="0" smtClean="0"/>
              <a:t>e.g. </a:t>
            </a:r>
            <a:r>
              <a:rPr lang="en-US" sz="2000" dirty="0" smtClean="0"/>
              <a:t>i) The boy cried. </a:t>
            </a:r>
          </a:p>
          <a:p>
            <a:pPr marL="457200" indent="-457200"/>
            <a:r>
              <a:rPr lang="en-US" sz="2000" dirty="0" smtClean="0"/>
              <a:t>        ii) Let’s go to the park.</a:t>
            </a:r>
          </a:p>
          <a:p>
            <a:pPr marL="457200" indent="-457200"/>
            <a:r>
              <a:rPr lang="en-US" sz="2000" dirty="0" smtClean="0"/>
              <a:t>       iii) The book you want is out of print.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b="1" dirty="0" smtClean="0"/>
              <a:t>b) </a:t>
            </a:r>
            <a:r>
              <a:rPr lang="en-US" sz="2400" b="1" dirty="0" smtClean="0"/>
              <a:t>When a singular noun represent a whole class</a:t>
            </a:r>
          </a:p>
          <a:p>
            <a:pPr marL="457200" indent="-457200"/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000" dirty="0" smtClean="0"/>
              <a:t>e.g. i) The cow is a faithful animal.</a:t>
            </a:r>
          </a:p>
          <a:p>
            <a:pPr marL="457200" indent="-457200"/>
            <a:r>
              <a:rPr lang="en-US" sz="2000" dirty="0"/>
              <a:t> </a:t>
            </a:r>
            <a:r>
              <a:rPr lang="en-US" sz="2000" dirty="0" smtClean="0"/>
              <a:t>       ii) The horse is noble animal.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 smtClean="0"/>
              <a:t>c) Before the names of </a:t>
            </a:r>
          </a:p>
          <a:p>
            <a:pPr marL="457200" indent="-457200"/>
            <a:r>
              <a:rPr lang="en-US" sz="2000" b="1" dirty="0" smtClean="0"/>
              <a:t>Oceans and the seas</a:t>
            </a:r>
            <a:r>
              <a:rPr lang="en-US" sz="2000" dirty="0" smtClean="0"/>
              <a:t>: The Pacific, the Black Sea</a:t>
            </a:r>
          </a:p>
          <a:p>
            <a:pPr marL="457200" indent="-457200"/>
            <a:r>
              <a:rPr lang="en-US" sz="2000" b="1" dirty="0" smtClean="0"/>
              <a:t>Rivers:  </a:t>
            </a:r>
            <a:r>
              <a:rPr lang="en-US" sz="2000" dirty="0" smtClean="0"/>
              <a:t> the Ganga , The Yamuna</a:t>
            </a:r>
          </a:p>
          <a:p>
            <a:pPr marL="457200" indent="-457200"/>
            <a:r>
              <a:rPr lang="en-US" sz="2000" b="1" dirty="0" smtClean="0"/>
              <a:t>Canals</a:t>
            </a:r>
            <a:r>
              <a:rPr lang="en-US" sz="2000" dirty="0" smtClean="0"/>
              <a:t>:  the Suez Canal</a:t>
            </a:r>
          </a:p>
          <a:p>
            <a:pPr marL="457200" indent="-457200"/>
            <a:r>
              <a:rPr lang="en-US" sz="2000" b="1" dirty="0" err="1" smtClean="0"/>
              <a:t>Desets</a:t>
            </a:r>
            <a:r>
              <a:rPr lang="en-US" sz="2000" b="1" dirty="0" smtClean="0"/>
              <a:t>:</a:t>
            </a:r>
            <a:r>
              <a:rPr lang="en-US" sz="2000" dirty="0" smtClean="0"/>
              <a:t>   the Sahara, the </a:t>
            </a:r>
            <a:r>
              <a:rPr lang="en-US" sz="2000" dirty="0" err="1" smtClean="0"/>
              <a:t>Thar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4692"/>
            <a:ext cx="77423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Groups of islands</a:t>
            </a:r>
            <a:r>
              <a:rPr lang="en-US" dirty="0" smtClean="0"/>
              <a:t>:  The West Indies</a:t>
            </a:r>
          </a:p>
          <a:p>
            <a:endParaRPr lang="en-US" dirty="0" smtClean="0"/>
          </a:p>
          <a:p>
            <a:r>
              <a:rPr lang="en-US" b="1" dirty="0" smtClean="0"/>
              <a:t>Mountain ranges</a:t>
            </a:r>
            <a:r>
              <a:rPr lang="en-US" dirty="0" smtClean="0"/>
              <a:t>: The Himalayas, the </a:t>
            </a:r>
            <a:r>
              <a:rPr lang="en-US" dirty="0" err="1" smtClean="0"/>
              <a:t>Alphs</a:t>
            </a:r>
            <a:r>
              <a:rPr lang="en-US" dirty="0" smtClean="0"/>
              <a:t> ,the </a:t>
            </a:r>
            <a:r>
              <a:rPr lang="en-US" dirty="0" err="1" smtClean="0"/>
              <a:t>Satpura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Before a very few names of countries</a:t>
            </a:r>
            <a:r>
              <a:rPr lang="en-US" dirty="0" smtClean="0"/>
              <a:t>: The United Kingdom, the Ukraine, </a:t>
            </a:r>
          </a:p>
          <a:p>
            <a:r>
              <a:rPr lang="en-US" dirty="0" smtClean="0"/>
              <a:t>The Netherlands </a:t>
            </a:r>
          </a:p>
          <a:p>
            <a:endParaRPr lang="en-US" dirty="0"/>
          </a:p>
          <a:p>
            <a:r>
              <a:rPr lang="en-US" b="1" dirty="0" smtClean="0"/>
              <a:t>D) Before the names of religious books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       e.g. the Ramayana, the  Vedas, the Bible</a:t>
            </a:r>
          </a:p>
          <a:p>
            <a:endParaRPr lang="en-US" dirty="0"/>
          </a:p>
          <a:p>
            <a:r>
              <a:rPr lang="en-US" b="1" dirty="0" smtClean="0"/>
              <a:t>E) Before names of things unique of their kind: </a:t>
            </a:r>
          </a:p>
          <a:p>
            <a:r>
              <a:rPr lang="en-US" dirty="0"/>
              <a:t> </a:t>
            </a:r>
            <a:r>
              <a:rPr lang="en-US" dirty="0" smtClean="0"/>
              <a:t>     e.g. the sun, the sky, the earth</a:t>
            </a:r>
          </a:p>
          <a:p>
            <a:endParaRPr lang="en-US" dirty="0"/>
          </a:p>
          <a:p>
            <a:r>
              <a:rPr lang="en-US" b="1" dirty="0" smtClean="0"/>
              <a:t>F) In superlatives degree</a:t>
            </a:r>
          </a:p>
          <a:p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e.g. Covid-19 was the most deadly virus.</a:t>
            </a:r>
          </a:p>
          <a:p>
            <a:r>
              <a:rPr lang="en-US" dirty="0"/>
              <a:t> </a:t>
            </a:r>
            <a:r>
              <a:rPr lang="en-US" dirty="0" smtClean="0"/>
              <a:t>           PM </a:t>
            </a:r>
            <a:r>
              <a:rPr lang="en-US" dirty="0" err="1" smtClean="0"/>
              <a:t>Modi</a:t>
            </a:r>
            <a:r>
              <a:rPr lang="en-US" dirty="0" smtClean="0"/>
              <a:t> is the best orator.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Bumrah</a:t>
            </a:r>
            <a:r>
              <a:rPr lang="en-US" dirty="0" smtClean="0"/>
              <a:t> was the fastest bowler in the Indian team.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57688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</a:t>
            </a:r>
            <a:r>
              <a:rPr lang="en-US" sz="2400" b="1" dirty="0" smtClean="0">
                <a:latin typeface="+mj-lt"/>
              </a:rPr>
              <a:t>) With ordinals</a:t>
            </a:r>
            <a:r>
              <a:rPr lang="en-US" sz="2400" dirty="0" smtClean="0">
                <a:latin typeface="+mj-lt"/>
              </a:rPr>
              <a:t>: 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e.g. a) He was the first man to arrive</a:t>
            </a: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b) The ninth chapter of the book is very interesting.</a:t>
            </a:r>
          </a:p>
          <a:p>
            <a:endParaRPr lang="en-US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h) Before musical instruments</a:t>
            </a:r>
            <a:r>
              <a:rPr lang="en-US" sz="2400" b="1" dirty="0" smtClean="0">
                <a:latin typeface="+mj-lt"/>
              </a:rPr>
              <a:t>: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</a:t>
            </a:r>
            <a:r>
              <a:rPr lang="en-US" sz="2000" dirty="0" smtClean="0">
                <a:latin typeface="+mj-lt"/>
              </a:rPr>
              <a:t>e.g. He can play the flute.</a:t>
            </a:r>
          </a:p>
          <a:p>
            <a:endParaRPr lang="en-US" sz="2000" dirty="0">
              <a:latin typeface="+mj-lt"/>
            </a:endParaRPr>
          </a:p>
          <a:p>
            <a:pPr marL="514350" indent="-514350">
              <a:buAutoNum type="romanLcParenR"/>
            </a:pPr>
            <a:r>
              <a:rPr lang="en-US" sz="2400" b="1" dirty="0" smtClean="0">
                <a:latin typeface="+mj-lt"/>
              </a:rPr>
              <a:t>Before an adjective when the  noun is </a:t>
            </a:r>
            <a:r>
              <a:rPr lang="en-US" sz="2400" b="1" dirty="0" smtClean="0">
                <a:latin typeface="+mj-lt"/>
              </a:rPr>
              <a:t>understood</a:t>
            </a:r>
          </a:p>
          <a:p>
            <a:pPr marL="514350" indent="-514350">
              <a:buAutoNum type="romanLcParenR"/>
            </a:pPr>
            <a:endParaRPr lang="en-US" sz="2400" b="1" dirty="0" smtClean="0">
              <a:latin typeface="+mj-lt"/>
            </a:endParaRPr>
          </a:p>
          <a:p>
            <a:pPr marL="514350" indent="-514350"/>
            <a:r>
              <a:rPr lang="en-US" sz="2000" dirty="0" smtClean="0">
                <a:latin typeface="+mj-lt"/>
              </a:rPr>
              <a:t>E.g. The rich should help the poor.</a:t>
            </a:r>
          </a:p>
          <a:p>
            <a:pPr marL="514350" indent="-514350"/>
            <a:endParaRPr lang="en-US" sz="2000" dirty="0">
              <a:latin typeface="+mj-lt"/>
            </a:endParaRPr>
          </a:p>
          <a:p>
            <a:pPr marL="514350" indent="-514350"/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6705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j) Before a noun that has already been mentioned and is referred to again in the same piece of writing.</a:t>
            </a:r>
          </a:p>
          <a:p>
            <a:r>
              <a:rPr lang="en-US" sz="2000" dirty="0" smtClean="0">
                <a:latin typeface="+mj-lt"/>
              </a:rPr>
              <a:t>e.g. I have </a:t>
            </a:r>
            <a:r>
              <a:rPr lang="en-US" sz="2000" u="sng" dirty="0" smtClean="0">
                <a:latin typeface="+mj-lt"/>
              </a:rPr>
              <a:t>a book</a:t>
            </a:r>
            <a:r>
              <a:rPr lang="en-US" sz="2000" dirty="0" smtClean="0">
                <a:latin typeface="+mj-lt"/>
              </a:rPr>
              <a:t>. </a:t>
            </a:r>
          </a:p>
          <a:p>
            <a:r>
              <a:rPr lang="en-US" sz="2000" u="sng" dirty="0" smtClean="0">
                <a:latin typeface="+mj-lt"/>
              </a:rPr>
              <a:t>The book </a:t>
            </a:r>
            <a:r>
              <a:rPr lang="en-US" sz="2000" dirty="0" smtClean="0">
                <a:latin typeface="+mj-lt"/>
              </a:rPr>
              <a:t>is given to me by my friend.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K) Before the singular proper nouns to suggest a </a:t>
            </a:r>
            <a:r>
              <a:rPr lang="en-US" sz="2400" b="1" dirty="0" err="1" smtClean="0">
                <a:latin typeface="+mj-lt"/>
              </a:rPr>
              <a:t>comparision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r>
              <a:rPr lang="en-US" sz="2000" dirty="0" smtClean="0">
                <a:latin typeface="+mj-lt"/>
              </a:rPr>
              <a:t>e.g. </a:t>
            </a:r>
            <a:r>
              <a:rPr lang="en-US" sz="2000" dirty="0" err="1" smtClean="0">
                <a:latin typeface="+mj-lt"/>
              </a:rPr>
              <a:t>Sharad</a:t>
            </a:r>
            <a:r>
              <a:rPr lang="en-US" sz="2000" dirty="0" smtClean="0">
                <a:latin typeface="+mj-lt"/>
              </a:rPr>
              <a:t> is the </a:t>
            </a:r>
            <a:r>
              <a:rPr lang="en-US" sz="2000" dirty="0" err="1" smtClean="0">
                <a:latin typeface="+mj-lt"/>
              </a:rPr>
              <a:t>Sachin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Tendulkar</a:t>
            </a:r>
            <a:r>
              <a:rPr lang="en-US" sz="2000" dirty="0" smtClean="0">
                <a:latin typeface="+mj-lt"/>
              </a:rPr>
              <a:t> of our college.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l</a:t>
            </a:r>
            <a:r>
              <a:rPr lang="en-US" sz="2400" b="1" dirty="0" smtClean="0">
                <a:latin typeface="+mj-lt"/>
              </a:rPr>
              <a:t>) Before the names of English newspapers.</a:t>
            </a:r>
          </a:p>
          <a:p>
            <a:r>
              <a:rPr lang="en-US" sz="2000" dirty="0" smtClean="0">
                <a:latin typeface="+mj-lt"/>
              </a:rPr>
              <a:t>e.g. The Times of India, The Indian Express, The Hindu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6553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m) Before the names of trains: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dirty="0" smtClean="0"/>
              <a:t> e.g. The </a:t>
            </a:r>
            <a:r>
              <a:rPr lang="en-US" dirty="0" err="1" smtClean="0"/>
              <a:t>Rajdhani</a:t>
            </a:r>
            <a:r>
              <a:rPr lang="en-US" dirty="0" smtClean="0"/>
              <a:t> Express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+mj-lt"/>
              </a:rPr>
              <a:t>n) Before the plural forms of proper nouns to refer to families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e.g. a) The </a:t>
            </a:r>
            <a:r>
              <a:rPr lang="en-US" sz="2000" dirty="0" err="1" smtClean="0">
                <a:latin typeface="+mj-lt"/>
              </a:rPr>
              <a:t>Joshis</a:t>
            </a:r>
            <a:r>
              <a:rPr lang="en-US" sz="2000" dirty="0" smtClean="0">
                <a:latin typeface="+mj-lt"/>
              </a:rPr>
              <a:t> help us.</a:t>
            </a:r>
          </a:p>
          <a:p>
            <a:r>
              <a:rPr lang="en-US" sz="2000" dirty="0" smtClean="0">
                <a:latin typeface="+mj-lt"/>
              </a:rPr>
              <a:t>        b) The </a:t>
            </a:r>
            <a:r>
              <a:rPr lang="en-US" sz="2000" dirty="0" err="1" smtClean="0">
                <a:latin typeface="+mj-lt"/>
              </a:rPr>
              <a:t>Bachhans</a:t>
            </a:r>
            <a:r>
              <a:rPr lang="en-US" sz="2000" dirty="0" smtClean="0">
                <a:latin typeface="+mj-lt"/>
              </a:rPr>
              <a:t> live in Mumbai.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The Omission of the Articles</a:t>
            </a:r>
          </a:p>
          <a:p>
            <a:pPr algn="ctr"/>
            <a:endParaRPr lang="en-US" sz="2400" b="1" dirty="0" smtClean="0">
              <a:latin typeface="+mj-lt"/>
            </a:endParaRPr>
          </a:p>
          <a:p>
            <a:pPr marL="457200" indent="-457200">
              <a:buAutoNum type="alphaLcParenR"/>
            </a:pPr>
            <a:r>
              <a:rPr lang="en-US" sz="2400" b="1" dirty="0" smtClean="0">
                <a:latin typeface="+mj-lt"/>
              </a:rPr>
              <a:t>No article is used with material nouns when they are</a:t>
            </a:r>
          </a:p>
          <a:p>
            <a:pPr marL="457200" indent="-457200"/>
            <a:r>
              <a:rPr lang="en-US" sz="2400" b="1" dirty="0" smtClean="0">
                <a:latin typeface="+mj-lt"/>
              </a:rPr>
              <a:t> used in the general sense.</a:t>
            </a:r>
          </a:p>
          <a:p>
            <a:pPr marL="457200" indent="-457200"/>
            <a:r>
              <a:rPr lang="en-US" sz="2000" dirty="0" smtClean="0">
                <a:latin typeface="+mj-lt"/>
              </a:rPr>
              <a:t>E.g. i) Water is the source of </a:t>
            </a:r>
            <a:r>
              <a:rPr lang="en-US" sz="2000" dirty="0" err="1" smtClean="0">
                <a:latin typeface="+mj-lt"/>
              </a:rPr>
              <a:t>life.ii</a:t>
            </a:r>
            <a:r>
              <a:rPr lang="en-US" sz="2000" dirty="0" smtClean="0">
                <a:latin typeface="+mj-lt"/>
              </a:rPr>
              <a:t>) Gold is precious.</a:t>
            </a:r>
          </a:p>
          <a:p>
            <a:pPr marL="457200" indent="-457200" algn="ctr"/>
            <a:endParaRPr lang="en-US" sz="2000" dirty="0" smtClean="0">
              <a:latin typeface="+mj-lt"/>
            </a:endParaRPr>
          </a:p>
          <a:p>
            <a:pPr marL="457200" indent="-457200"/>
            <a:r>
              <a:rPr lang="en-US" sz="2400" b="1" dirty="0" smtClean="0">
                <a:latin typeface="+mj-lt"/>
              </a:rPr>
              <a:t>b) No article is used before collective nouns like mankind, </a:t>
            </a:r>
            <a:r>
              <a:rPr lang="en-US" sz="2400" b="1" dirty="0" err="1" smtClean="0">
                <a:latin typeface="+mj-lt"/>
              </a:rPr>
              <a:t>society,people,company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marL="457200" indent="-457200"/>
            <a:r>
              <a:rPr lang="en-US" sz="2000" dirty="0" smtClean="0">
                <a:latin typeface="+mj-lt"/>
              </a:rPr>
              <a:t>e.g. Man lives in society.</a:t>
            </a:r>
          </a:p>
          <a:p>
            <a:pPr marL="457200" indent="-457200"/>
            <a:endParaRPr lang="en-US" sz="2000" dirty="0" smtClean="0">
              <a:latin typeface="+mj-lt"/>
            </a:endParaRPr>
          </a:p>
          <a:p>
            <a:pPr marL="457200" indent="-457200"/>
            <a:r>
              <a:rPr lang="en-US" sz="2400" b="1" dirty="0" smtClean="0">
                <a:latin typeface="+mj-lt"/>
              </a:rPr>
              <a:t>c) The names of meals and diseases do not take any article.</a:t>
            </a:r>
          </a:p>
          <a:p>
            <a:pPr marL="457200" indent="-457200"/>
            <a:r>
              <a:rPr lang="en-US" sz="2000" dirty="0" smtClean="0">
                <a:latin typeface="+mj-lt"/>
              </a:rPr>
              <a:t>e.g. </a:t>
            </a:r>
            <a:r>
              <a:rPr lang="en-US" sz="2000" dirty="0" err="1" smtClean="0">
                <a:latin typeface="+mj-lt"/>
              </a:rPr>
              <a:t>Dinner,lunch,breakfast</a:t>
            </a:r>
            <a:endParaRPr lang="en-US" sz="2000" dirty="0" smtClean="0">
              <a:latin typeface="+mj-lt"/>
            </a:endParaRPr>
          </a:p>
          <a:p>
            <a:pPr marL="457200" indent="-457200"/>
            <a:r>
              <a:rPr lang="en-US" sz="2000" dirty="0" smtClean="0">
                <a:latin typeface="+mj-lt"/>
              </a:rPr>
              <a:t>Fever, </a:t>
            </a:r>
            <a:r>
              <a:rPr lang="en-US" sz="2000" dirty="0" err="1" smtClean="0">
                <a:latin typeface="+mj-lt"/>
              </a:rPr>
              <a:t>dysentery,plague</a:t>
            </a:r>
            <a:r>
              <a:rPr lang="en-US" sz="2000" dirty="0" smtClean="0">
                <a:latin typeface="+mj-lt"/>
              </a:rPr>
              <a:t> ( but the measles, the mumps)</a:t>
            </a:r>
          </a:p>
          <a:p>
            <a:pPr marL="457200" indent="-457200" algn="ctr"/>
            <a:endParaRPr lang="en-US" sz="2000" dirty="0" smtClean="0">
              <a:latin typeface="+mj-lt"/>
            </a:endParaRPr>
          </a:p>
          <a:p>
            <a:pPr marL="457200" indent="-457200" algn="ctr"/>
            <a:endParaRPr lang="en-US" sz="2000" dirty="0" smtClean="0">
              <a:latin typeface="+mj-lt"/>
            </a:endParaRPr>
          </a:p>
          <a:p>
            <a:pPr marL="457200" indent="-457200" algn="ctr"/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966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</dc:creator>
  <cp:lastModifiedBy>RAJE</cp:lastModifiedBy>
  <cp:revision>34</cp:revision>
  <dcterms:created xsi:type="dcterms:W3CDTF">2007-02-28T19:09:28Z</dcterms:created>
  <dcterms:modified xsi:type="dcterms:W3CDTF">2007-02-28T22:01:34Z</dcterms:modified>
</cp:coreProperties>
</file>